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1" r:id="rId5"/>
    <p:sldId id="260" r:id="rId6"/>
    <p:sldId id="262" r:id="rId7"/>
    <p:sldId id="273" r:id="rId8"/>
    <p:sldId id="263" r:id="rId9"/>
    <p:sldId id="271" r:id="rId10"/>
    <p:sldId id="272" r:id="rId11"/>
    <p:sldId id="265" r:id="rId12"/>
    <p:sldId id="268" r:id="rId13"/>
    <p:sldId id="266" r:id="rId14"/>
    <p:sldId id="264" r:id="rId15"/>
    <p:sldId id="269" r:id="rId16"/>
    <p:sldId id="267" r:id="rId17"/>
    <p:sldId id="270" r:id="rId1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CC"/>
    <a:srgbClr val="FF00FF"/>
    <a:srgbClr val="FF9933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86" autoAdjust="0"/>
    <p:restoredTop sz="94611" autoAdjust="0"/>
  </p:normalViewPr>
  <p:slideViewPr>
    <p:cSldViewPr>
      <p:cViewPr varScale="1">
        <p:scale>
          <a:sx n="67" d="100"/>
          <a:sy n="67" d="100"/>
        </p:scale>
        <p:origin x="192" y="1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75DAC-2C16-423A-B0BC-B21CEF1EC182}" type="datetimeFigureOut">
              <a:rPr lang="en-US" smtClean="0"/>
              <a:pPr/>
              <a:t>9/23/20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B1FAF-C2D1-4EF0-A74A-3D90E1395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59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0130AB-0964-4815-96B1-15C6F82F3082}" type="slidenum">
              <a:rPr lang="en-US" smtClean="0">
                <a:latin typeface="Times"/>
              </a:rPr>
              <a:pPr/>
              <a:t>4</a:t>
            </a:fld>
            <a:endParaRPr lang="en-US" dirty="0">
              <a:latin typeface="Time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5105400"/>
            <a:ext cx="7010400" cy="91757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943600"/>
            <a:ext cx="6400800" cy="533400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08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08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81000"/>
          </a:xfrm>
        </p:spPr>
        <p:txBody>
          <a:bodyPr/>
          <a:lstStyle>
            <a:lvl1pPr>
              <a:defRPr/>
            </a:lvl1pPr>
          </a:lstStyle>
          <a:p>
            <a:fld id="{F020E56C-7B3B-4CC3-AC6D-0323AB5B43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2EC2C-E10E-4303-BB3A-49E9E915D6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600200"/>
            <a:ext cx="20955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600200"/>
            <a:ext cx="61341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97F93-78AD-4918-B741-2E7504A247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8D7F7-D516-4454-9A23-E621445D5A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86187"/>
            <a:ext cx="83820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86000"/>
            <a:ext cx="83820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01A40-7844-4F39-A3D4-4E26E15796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DF40-5EEA-4AA4-A154-3625D5F663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0866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535113"/>
            <a:ext cx="4191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174875"/>
            <a:ext cx="4191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085DD-E880-4A4A-91FA-3552C18F2C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7FB7B-EB04-47F5-8AE7-E4B8364E9E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786C2-A7A7-4E58-A5A2-185C21A0F6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1448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614487"/>
            <a:ext cx="5257800" cy="45577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776537"/>
            <a:ext cx="3008313" cy="3395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9B7DA-EB0F-4DB4-BCAF-5BCE98EE68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3999"/>
            <a:ext cx="5486400" cy="3203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44D3F-185A-4762-888F-E552CAA573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7086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4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324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73115919-F175-4E4B-AF96-5C6EDDAD22F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5181600"/>
            <a:ext cx="7315200" cy="1146175"/>
          </a:xfrm>
        </p:spPr>
        <p:txBody>
          <a:bodyPr/>
          <a:lstStyle/>
          <a:p>
            <a:pPr algn="l"/>
            <a:r>
              <a:rPr lang="es-ES" sz="360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Junta anual de padres de Título 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6096000"/>
            <a:ext cx="6400800" cy="533400"/>
          </a:xfrm>
        </p:spPr>
        <p:txBody>
          <a:bodyPr/>
          <a:lstStyle/>
          <a:p>
            <a:r>
              <a:rPr lang="es-ES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Escuela Primaria Woodrow Wilson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181600"/>
            <a:ext cx="15240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6553200" cy="1295400"/>
          </a:xfrm>
        </p:spPr>
        <p:txBody>
          <a:bodyPr/>
          <a:lstStyle/>
          <a:p>
            <a:r>
              <a:rPr lang="es-ES" noProof="0" dirty="0"/>
              <a:t>Participación de los padres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64" y="1676400"/>
            <a:ext cx="8991600" cy="3352800"/>
          </a:xfrm>
        </p:spPr>
        <p:txBody>
          <a:bodyPr/>
          <a:lstStyle/>
          <a:p>
            <a:r>
              <a:rPr lang="es-ES" noProof="0" dirty="0"/>
              <a:t>Los padres son una</a:t>
            </a:r>
            <a:r>
              <a:rPr lang="es-ES" dirty="0"/>
              <a:t> parte importante en </a:t>
            </a:r>
            <a:r>
              <a:rPr lang="es-ES" noProof="0" dirty="0"/>
              <a:t>el proceso educativo.</a:t>
            </a:r>
          </a:p>
          <a:p>
            <a:r>
              <a:rPr lang="es-ES" noProof="0" dirty="0"/>
              <a:t>Los niños son más exitosos cuando los padres participan en la educación de sus hijos.</a:t>
            </a:r>
          </a:p>
          <a:p>
            <a:r>
              <a:rPr lang="es-ES" noProof="0" dirty="0"/>
              <a:t>La participación de los padres al planear iniciativas clave es valiosa e importante.</a:t>
            </a:r>
          </a:p>
        </p:txBody>
      </p:sp>
      <p:pic>
        <p:nvPicPr>
          <p:cNvPr id="10242" name="Picture 2" descr="C:\Users\Alexander.Nedelkow\AppData\Local\Microsoft\Windows\Temporary Internet Files\Content.IE5\ILGMMKXK\parentpower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15" l="2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257800"/>
            <a:ext cx="259758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750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Alexander.Nedelkow\AppData\Local\Microsoft\Windows\Temporary Internet Files\Content.IE5\L5O5EZQZ\agreement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750" b="90000" l="12656" r="96094">
                        <a14:backgroundMark x1="41406" y1="65375" x2="41406" y2="65375"/>
                        <a14:backgroundMark x1="72219" y1="64417" x2="72219" y2="64417"/>
                        <a14:backgroundMark x1="5844" y1="14875" x2="5844" y2="14875"/>
                        <a14:backgroundMark x1="3188" y1="24083" x2="3188" y2="24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91000"/>
            <a:ext cx="4318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162800" cy="1295400"/>
          </a:xfrm>
        </p:spPr>
        <p:txBody>
          <a:bodyPr/>
          <a:lstStyle/>
          <a:p>
            <a:r>
              <a:rPr lang="es-ES" sz="4200" noProof="0" dirty="0"/>
              <a:t>Norma escolar de participación de los padres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72000"/>
          </a:xfrm>
        </p:spPr>
        <p:txBody>
          <a:bodyPr/>
          <a:lstStyle/>
          <a:p>
            <a:r>
              <a:rPr lang="es-ES" noProof="0" dirty="0"/>
              <a:t>Cada escuela debe crear, junto con los padres de niños que participan en Título I, una </a:t>
            </a:r>
            <a:r>
              <a:rPr lang="es-ES" b="1" noProof="0" dirty="0"/>
              <a:t>norma escolar de participación de los padres </a:t>
            </a:r>
            <a:r>
              <a:rPr lang="es-ES" noProof="0" dirty="0"/>
              <a:t>escrita que describa cómo la escuela involucrará y apoyará a los padres en la educación de sus hijos, que incluye crear un </a:t>
            </a:r>
            <a:r>
              <a:rPr lang="es-ES" b="1" noProof="0" dirty="0"/>
              <a:t>acuerdo entre escuela-padres</a:t>
            </a:r>
          </a:p>
          <a:p>
            <a:r>
              <a:rPr lang="es-ES" noProof="0" dirty="0"/>
              <a:t>La norma es una </a:t>
            </a:r>
            <a:r>
              <a:rPr lang="es-ES" b="1" noProof="0" dirty="0"/>
              <a:t>promesa a los padres</a:t>
            </a:r>
            <a:r>
              <a:rPr lang="es-ES" noProof="0" dirty="0"/>
              <a:t>.</a:t>
            </a:r>
          </a:p>
          <a:p>
            <a:r>
              <a:rPr lang="es-ES" noProof="0" dirty="0"/>
              <a:t>El acuerdo es una </a:t>
            </a:r>
            <a:r>
              <a:rPr lang="es-ES" b="1" noProof="0" dirty="0"/>
              <a:t>promesa </a:t>
            </a:r>
            <a:r>
              <a:rPr lang="es-ES" b="1" dirty="0"/>
              <a:t>mutua</a:t>
            </a:r>
            <a:r>
              <a:rPr lang="es-ES" b="1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7925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Alexander.Nedelkow\AppData\Local\Microsoft\Windows\Temporary Internet Files\Content.IE5\R73TNODH\world_people_puzzl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63" b="93720" l="10000" r="95600">
                        <a14:backgroundMark x1="76400" y1="43478" x2="76400" y2="4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0"/>
            <a:ext cx="2743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6705600" cy="1295400"/>
          </a:xfrm>
        </p:spPr>
        <p:txBody>
          <a:bodyPr/>
          <a:lstStyle/>
          <a:p>
            <a:r>
              <a:rPr lang="es-ES" noProof="0" dirty="0"/>
              <a:t>Acuerdo escuela-padres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4495800"/>
          </a:xfrm>
        </p:spPr>
        <p:txBody>
          <a:bodyPr/>
          <a:lstStyle/>
          <a:p>
            <a:r>
              <a:rPr lang="es-ES" noProof="0" dirty="0"/>
              <a:t>Una promesa de </a:t>
            </a:r>
            <a:r>
              <a:rPr lang="es-ES" dirty="0"/>
              <a:t>todos los colaboradores de </a:t>
            </a:r>
            <a:r>
              <a:rPr lang="es-ES" noProof="0" dirty="0"/>
              <a:t>comprometerse </a:t>
            </a:r>
            <a:r>
              <a:rPr lang="es-ES" dirty="0"/>
              <a:t>con el aprovechamiento </a:t>
            </a:r>
            <a:r>
              <a:rPr lang="es-ES" noProof="0" dirty="0"/>
              <a:t>académico de los alumnos.</a:t>
            </a:r>
          </a:p>
          <a:p>
            <a:r>
              <a:rPr lang="es-ES" noProof="0" dirty="0"/>
              <a:t>Se debe revisar cada año con la opinión de los padres y actualizarse, si es necesario.</a:t>
            </a:r>
          </a:p>
          <a:p>
            <a:r>
              <a:rPr lang="es-ES" i="1" noProof="0" dirty="0"/>
              <a:t>SSC</a:t>
            </a:r>
            <a:r>
              <a:rPr lang="es-ES" noProof="0" dirty="0"/>
              <a:t> aprueba la Norma de participación de los padres y el Acuerdo escuela-padres cada año.</a:t>
            </a:r>
          </a:p>
        </p:txBody>
      </p:sp>
    </p:spTree>
    <p:extLst>
      <p:ext uri="{BB962C8B-B14F-4D97-AF65-F5344CB8AC3E}">
        <p14:creationId xmlns:p14="http://schemas.microsoft.com/office/powerpoint/2010/main" val="2604319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391400" cy="1295400"/>
          </a:xfrm>
        </p:spPr>
        <p:txBody>
          <a:bodyPr/>
          <a:lstStyle/>
          <a:p>
            <a:r>
              <a:rPr lang="es-ES" sz="4200" noProof="0" dirty="0"/>
              <a:t>¿Cómo se involucran los padres en nuestra escuela?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15400" cy="4495800"/>
          </a:xfrm>
        </p:spPr>
        <p:txBody>
          <a:bodyPr/>
          <a:lstStyle/>
          <a:p>
            <a:r>
              <a:rPr lang="es-ES" i="1" noProof="0" dirty="0"/>
              <a:t>SSC </a:t>
            </a:r>
            <a:r>
              <a:rPr lang="es-ES" noProof="0" dirty="0"/>
              <a:t>/ crear el </a:t>
            </a:r>
            <a:r>
              <a:rPr lang="es-ES" i="1" noProof="0" dirty="0"/>
              <a:t>SPSA</a:t>
            </a:r>
            <a:endParaRPr lang="es-ES" noProof="0" dirty="0"/>
          </a:p>
          <a:p>
            <a:r>
              <a:rPr lang="es-ES" noProof="0" dirty="0"/>
              <a:t>Participación en </a:t>
            </a:r>
            <a:r>
              <a:rPr lang="es-ES" i="1" noProof="0" dirty="0"/>
              <a:t>DELAC </a:t>
            </a:r>
            <a:r>
              <a:rPr lang="es-ES" noProof="0" dirty="0"/>
              <a:t>/ </a:t>
            </a:r>
            <a:r>
              <a:rPr lang="es-ES" i="1" noProof="0" dirty="0"/>
              <a:t>ELAC</a:t>
            </a:r>
            <a:endParaRPr lang="es-ES" noProof="0" dirty="0"/>
          </a:p>
          <a:p>
            <a:r>
              <a:rPr lang="es-ES" dirty="0"/>
              <a:t>Juntas de padres</a:t>
            </a:r>
            <a:endParaRPr lang="es-ES" noProof="0" dirty="0"/>
          </a:p>
          <a:p>
            <a:r>
              <a:rPr lang="es-ES" noProof="0" dirty="0"/>
              <a:t>Clases para padres</a:t>
            </a:r>
          </a:p>
          <a:p>
            <a:r>
              <a:rPr lang="es-ES" dirty="0"/>
              <a:t>Organización de Padres y Maestros (PTO)</a:t>
            </a:r>
          </a:p>
          <a:p>
            <a:r>
              <a:rPr lang="es-ES" noProof="0" dirty="0"/>
              <a:t>Voluntario en actividades</a:t>
            </a:r>
          </a:p>
          <a:p>
            <a:r>
              <a:rPr lang="en-US" dirty="0" err="1"/>
              <a:t>Apoyar</a:t>
            </a:r>
            <a:r>
              <a:rPr lang="en-US" dirty="0"/>
              <a:t> la </a:t>
            </a:r>
            <a:r>
              <a:rPr lang="en-US" dirty="0" err="1"/>
              <a:t>educación</a:t>
            </a:r>
            <a:r>
              <a:rPr lang="en-US" dirty="0"/>
              <a:t> en casa</a:t>
            </a:r>
          </a:p>
          <a:p>
            <a:endParaRPr lang="es-ES" noProof="0" dirty="0"/>
          </a:p>
        </p:txBody>
      </p:sp>
      <p:pic>
        <p:nvPicPr>
          <p:cNvPr id="11266" name="Picture 2" descr="C:\Users\Alexander.Nedelkow\AppData\Local\Microsoft\Windows\Temporary Internet Files\Content.IE5\1DZLB41J\liftarn-Adult-and-child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950" y="4572000"/>
            <a:ext cx="1991650" cy="198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636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El </a:t>
            </a:r>
            <a:r>
              <a:rPr lang="es-ES" i="1" noProof="0" dirty="0"/>
              <a:t>SSC</a:t>
            </a:r>
            <a:r>
              <a:rPr lang="es-ES" noProof="0" dirty="0"/>
              <a:t> y el </a:t>
            </a:r>
            <a:r>
              <a:rPr lang="es-ES" i="1" noProof="0" dirty="0"/>
              <a:t>SPSA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15400" cy="4648200"/>
          </a:xfrm>
        </p:spPr>
        <p:txBody>
          <a:bodyPr/>
          <a:lstStyle/>
          <a:p>
            <a:r>
              <a:rPr lang="es-ES" noProof="0" dirty="0"/>
              <a:t>El </a:t>
            </a:r>
            <a:r>
              <a:rPr lang="es-ES" i="1" noProof="0" dirty="0"/>
              <a:t>SSC</a:t>
            </a:r>
            <a:r>
              <a:rPr lang="es-ES" noProof="0" dirty="0"/>
              <a:t> es un grupo de liderazgo de maestros, padres, administradores, alumnos (sólo en el nivel secundario) y otros colaboradores, que es responsable de crear el Plan Singular para Aprovechamiento Estudiantil (</a:t>
            </a:r>
            <a:r>
              <a:rPr lang="es-ES" i="1" noProof="0" dirty="0"/>
              <a:t>SPSA</a:t>
            </a:r>
            <a:r>
              <a:rPr lang="es-ES" noProof="0" dirty="0"/>
              <a:t>).</a:t>
            </a:r>
          </a:p>
          <a:p>
            <a:r>
              <a:rPr lang="es-ES" noProof="0" dirty="0"/>
              <a:t>Creado de un análisis de datos de aprovechamiento estudiantil.</a:t>
            </a:r>
          </a:p>
          <a:p>
            <a:r>
              <a:rPr lang="es-ES" noProof="0" dirty="0"/>
              <a:t>Revisado anualmente para determinar la efectividad de los programas actuales.</a:t>
            </a:r>
          </a:p>
        </p:txBody>
      </p:sp>
      <p:pic>
        <p:nvPicPr>
          <p:cNvPr id="12290" name="Picture 2" descr="C:\Users\Alexander.Nedelkow\AppData\Local\Microsoft\Windows\Temporary Internet Files\Content.IE5\L5O5EZQZ\teamwork_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94" b="97203" l="1389" r="9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946" y="4038600"/>
            <a:ext cx="199505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634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noProof="0" dirty="0"/>
              <a:t>ELAC</a:t>
            </a:r>
            <a:r>
              <a:rPr lang="es-ES" noProof="0" dirty="0"/>
              <a:t> y </a:t>
            </a:r>
            <a:r>
              <a:rPr lang="es-ES" i="1" noProof="0" dirty="0"/>
              <a:t>DELAC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534400" cy="4495800"/>
          </a:xfrm>
        </p:spPr>
        <p:txBody>
          <a:bodyPr/>
          <a:lstStyle/>
          <a:p>
            <a:r>
              <a:rPr lang="es-ES" noProof="0" dirty="0"/>
              <a:t>Comité Consultivo de Aprendices del Inglés (</a:t>
            </a:r>
            <a:r>
              <a:rPr lang="es-ES" i="1" noProof="0" dirty="0"/>
              <a:t>ELAC</a:t>
            </a:r>
            <a:r>
              <a:rPr lang="es-ES" noProof="0" dirty="0"/>
              <a:t>, por sus siglas en inglés)</a:t>
            </a:r>
          </a:p>
          <a:p>
            <a:r>
              <a:rPr lang="es-ES" noProof="0" dirty="0"/>
              <a:t>Un grupo de padres que se reúnen para aconsejar a la escuela </a:t>
            </a:r>
            <a:r>
              <a:rPr lang="es-ES" dirty="0"/>
              <a:t>sobre las inquietudes de </a:t>
            </a:r>
            <a:r>
              <a:rPr lang="es-ES" noProof="0" dirty="0"/>
              <a:t>los aprendices del inglés.</a:t>
            </a:r>
          </a:p>
          <a:p>
            <a:r>
              <a:rPr lang="es-ES" noProof="0" dirty="0"/>
              <a:t>Dos miembros de </a:t>
            </a:r>
            <a:r>
              <a:rPr lang="es-ES" i="1" noProof="0" dirty="0"/>
              <a:t>ELAC</a:t>
            </a:r>
            <a:r>
              <a:rPr lang="es-ES" noProof="0" dirty="0"/>
              <a:t> representan a cada escuela en el</a:t>
            </a:r>
            <a:r>
              <a:rPr lang="es-ES" dirty="0"/>
              <a:t> Comité Consultivo de Aprendices del Inglés del Distrito </a:t>
            </a:r>
            <a:r>
              <a:rPr lang="es-ES" noProof="0" dirty="0"/>
              <a:t>(</a:t>
            </a:r>
            <a:r>
              <a:rPr lang="es-ES" i="1" noProof="0" dirty="0"/>
              <a:t>DELAC</a:t>
            </a:r>
            <a:r>
              <a:rPr lang="es-ES" noProof="0" dirty="0"/>
              <a:t>)</a:t>
            </a:r>
          </a:p>
        </p:txBody>
      </p:sp>
      <p:pic>
        <p:nvPicPr>
          <p:cNvPr id="13314" name="Picture 2" descr="C:\Users\Alexander.Nedelkow\AppData\Local\Microsoft\Windows\Temporary Internet Files\Content.IE5\L5O5EZQZ\Inputs_icon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703188"/>
            <a:ext cx="1877741" cy="115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980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Derechos de los padres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991600" cy="4495800"/>
          </a:xfrm>
        </p:spPr>
        <p:txBody>
          <a:bodyPr/>
          <a:lstStyle/>
          <a:p>
            <a:pPr marL="0" indent="0">
              <a:buNone/>
            </a:pPr>
            <a:r>
              <a:rPr lang="es-ES" noProof="0" dirty="0"/>
              <a:t>Los padres tienen el derecho de:</a:t>
            </a:r>
          </a:p>
          <a:p>
            <a:r>
              <a:rPr lang="es-ES" noProof="0" dirty="0"/>
              <a:t>ser tratados con cortesía por todos los integrantes del personal.</a:t>
            </a:r>
          </a:p>
          <a:p>
            <a:r>
              <a:rPr lang="es-ES" noProof="0" dirty="0"/>
              <a:t>participar en conferencias entre padres y </a:t>
            </a:r>
            <a:r>
              <a:rPr lang="es-ES" sz="3100" noProof="0" dirty="0"/>
              <a:t>maestros significativas, y hablar del acuerdo en</a:t>
            </a:r>
            <a:r>
              <a:rPr lang="es-ES" noProof="0" dirty="0"/>
              <a:t> relación con el aprovechamiento de su hijo/a.</a:t>
            </a:r>
          </a:p>
          <a:p>
            <a:r>
              <a:rPr lang="es-ES" noProof="0" dirty="0">
                <a:solidFill>
                  <a:schemeClr val="tx1"/>
                </a:solidFill>
              </a:rPr>
              <a:t>pedir informes sobre el progreso de su hijo/a.</a:t>
            </a:r>
          </a:p>
          <a:p>
            <a:r>
              <a:rPr lang="es-ES" noProof="0" dirty="0"/>
              <a:t>visitar escuelas y salones.</a:t>
            </a:r>
          </a:p>
        </p:txBody>
      </p:sp>
      <p:pic>
        <p:nvPicPr>
          <p:cNvPr id="14338" name="Picture 2" descr="C:\Users\Alexander.Nedelkow\AppData\Local\Microsoft\Windows\Temporary Internet Files\Content.IE5\R73TNODH\voice_of_user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3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175981"/>
            <a:ext cx="1238250" cy="16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830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Preguntas y respuestas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2667000"/>
          </a:xfrm>
        </p:spPr>
        <p:txBody>
          <a:bodyPr/>
          <a:lstStyle/>
          <a:p>
            <a:r>
              <a:rPr lang="es-ES" noProof="0" dirty="0"/>
              <a:t>Para mayores informes sobre Título I, favor de comunicarse con el Departamento de</a:t>
            </a:r>
            <a:r>
              <a:rPr lang="es-ES" dirty="0"/>
              <a:t> Programas para Aprendices del Inglés al </a:t>
            </a:r>
            <a:r>
              <a:rPr lang="es-ES" noProof="0" dirty="0"/>
              <a:t>(714) 558-5855 o hable con </a:t>
            </a:r>
            <a:r>
              <a:rPr lang="es-ES" dirty="0"/>
              <a:t>(nombre </a:t>
            </a:r>
            <a:r>
              <a:rPr lang="es-ES" noProof="0" dirty="0"/>
              <a:t>del director/a) al (número telefónico o email).</a:t>
            </a:r>
          </a:p>
        </p:txBody>
      </p:sp>
      <p:pic>
        <p:nvPicPr>
          <p:cNvPr id="15363" name="Picture 3" descr="C:\Users\Alexander.Nedelkow\AppData\Local\Microsoft\Windows\Temporary Internet Files\Content.IE5\ILGMMKXK\Questionmark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86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43350"/>
            <a:ext cx="25146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096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304800" y="914400"/>
            <a:ext cx="845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en-US" sz="2000" b="1" dirty="0"/>
              <a:t>		</a:t>
            </a:r>
            <a:endParaRPr lang="es-MX" sz="20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>
                <a:solidFill>
                  <a:schemeClr val="tx1"/>
                </a:solidFill>
              </a:rPr>
              <a:t>Junta anual de Título 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noProof="0" dirty="0"/>
              <a:t>El propósito de esta junta es informar a los padres de la participación de la Escuela Primaria Wilson en el programa de Título I y explicar los requisitos de la Parte A de Título I y el derecho de los padres a participar en esos programas.</a:t>
            </a:r>
          </a:p>
        </p:txBody>
      </p:sp>
      <p:sp>
        <p:nvSpPr>
          <p:cNvPr id="512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DB860C-2C2F-4DC4-8EC5-4851562938E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C:\Users\Alexander.Nedelkow\AppData\Local\Microsoft\Windows\Temporary Internet Files\Content.IE5\ILGMMKXK\Noun_project_759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91528"/>
            <a:ext cx="2324100" cy="148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56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es el</a:t>
            </a:r>
            <a:r>
              <a:rPr lang="es-ES" noProof="0" dirty="0"/>
              <a:t> Título 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800600"/>
          </a:xfrm>
        </p:spPr>
        <p:txBody>
          <a:bodyPr/>
          <a:lstStyle/>
          <a:p>
            <a:pPr marL="0" indent="0">
              <a:buNone/>
            </a:pPr>
            <a:r>
              <a:rPr lang="es-ES" noProof="0" dirty="0"/>
              <a:t>El </a:t>
            </a:r>
            <a:r>
              <a:rPr lang="es-ES" dirty="0"/>
              <a:t>programa de educación más grande del Gobierno Federal de Estados Unidos para apoyar a las escuelas </a:t>
            </a:r>
            <a:r>
              <a:rPr lang="es-ES" noProof="0" dirty="0"/>
              <a:t>públicas.</a:t>
            </a:r>
          </a:p>
          <a:p>
            <a:pPr marL="0" indent="0" eaLnBrk="0" hangingPunct="0">
              <a:spcBef>
                <a:spcPct val="50000"/>
              </a:spcBef>
              <a:buNone/>
            </a:pPr>
            <a:r>
              <a:rPr lang="es-ES" sz="4400" b="1" noProof="0" dirty="0"/>
              <a:t>El propósito:</a:t>
            </a:r>
          </a:p>
          <a:p>
            <a:pPr marL="0" indent="0" eaLnBrk="0" hangingPunct="0">
              <a:spcBef>
                <a:spcPct val="50000"/>
              </a:spcBef>
              <a:buNone/>
            </a:pPr>
            <a:r>
              <a:rPr lang="es-ES" noProof="0" dirty="0"/>
              <a:t>Ayudar a </a:t>
            </a:r>
            <a:r>
              <a:rPr lang="es-ES" b="1" noProof="0" dirty="0"/>
              <a:t>niños con desventajas </a:t>
            </a:r>
            <a:r>
              <a:rPr lang="es-ES" noProof="0" dirty="0"/>
              <a:t>a recibir una educación de alta calidad y alcanzar los altos estándares académicos que fija el Estado de California.</a:t>
            </a:r>
          </a:p>
        </p:txBody>
      </p:sp>
      <p:pic>
        <p:nvPicPr>
          <p:cNvPr id="2050" name="Picture 2" descr="C:\Users\Alexander.Nedelkow\AppData\Local\Microsoft\Windows\Temporary Internet Files\Content.IE5\ILGMMKXK\Una_organizacion_que_aprend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83" l="2597" r="98268">
                        <a14:foregroundMark x1="74459" y1="22936" x2="74459" y2="22936"/>
                        <a14:foregroundMark x1="83550" y1="25688" x2="83550" y2="25688"/>
                        <a14:foregroundMark x1="36364" y1="44495" x2="36364" y2="44495"/>
                        <a14:foregroundMark x1="18615" y1="71101" x2="18615" y2="71101"/>
                        <a14:backgroundMark x1="74892" y1="63761" x2="74892" y2="63761"/>
                        <a14:backgroundMark x1="81818" y1="59633" x2="81818" y2="59633"/>
                        <a14:backgroundMark x1="62338" y1="55505" x2="62338" y2="55505"/>
                        <a14:backgroundMark x1="58442" y1="51835" x2="58442" y2="51835"/>
                        <a14:backgroundMark x1="34199" y1="95413" x2="34199" y2="95413"/>
                        <a14:backgroundMark x1="39394" y1="87156" x2="39394" y2="87156"/>
                        <a14:backgroundMark x1="29437" y1="88532" x2="29437" y2="88532"/>
                        <a14:backgroundMark x1="65801" y1="62385" x2="65801" y2="62385"/>
                        <a14:backgroundMark x1="53247" y1="64679" x2="53247" y2="646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183" y="2566987"/>
            <a:ext cx="1826834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013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327525" y="11271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dirty="0"/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title"/>
          </p:nvPr>
        </p:nvSpPr>
        <p:spPr>
          <a:xfrm>
            <a:off x="-76200" y="228600"/>
            <a:ext cx="7391400" cy="1069975"/>
          </a:xfrm>
        </p:spPr>
        <p:txBody>
          <a:bodyPr/>
          <a:lstStyle/>
          <a:p>
            <a:pPr eaLnBrk="1" hangingPunct="1"/>
            <a:r>
              <a:rPr lang="es-ES" noProof="0" dirty="0"/>
              <a:t>¿Cómo se paga el Título I?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381000" y="1752600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s-ES" sz="2000" dirty="0"/>
              <a:t>El Departamento de Educación Federal da una parte de los fondos del Título I a cada estado, según el porcentaje de pobreza en el estado.</a:t>
            </a:r>
          </a:p>
        </p:txBody>
      </p:sp>
      <p:pic>
        <p:nvPicPr>
          <p:cNvPr id="7176" name="Picture 2" descr="C:\Documents\e511834\My Documents\My Pictures\capit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914511"/>
            <a:ext cx="2652765" cy="353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3" name="Picture 1" descr="C:\Users\e511834\AppData\Local\Microsoft\Windows\Temporary Internet Files\Content.IE5\1RGLD2MU\MC90018957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2983" y="2914510"/>
            <a:ext cx="3822192" cy="3537019"/>
          </a:xfrm>
          <a:prstGeom prst="rect">
            <a:avLst/>
          </a:prstGeom>
          <a:noFill/>
        </p:spPr>
      </p:pic>
      <p:sp>
        <p:nvSpPr>
          <p:cNvPr id="57356" name="Line 12"/>
          <p:cNvSpPr>
            <a:spLocks noChangeShapeType="1"/>
          </p:cNvSpPr>
          <p:nvPr/>
        </p:nvSpPr>
        <p:spPr bwMode="auto">
          <a:xfrm flipV="1">
            <a:off x="1799348" y="4724400"/>
            <a:ext cx="3306052" cy="1124576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44994"/>
      </p:ext>
    </p:extLst>
  </p:cSld>
  <p:clrMapOvr>
    <a:masterClrMapping/>
  </p:clrMapOvr>
  <p:transition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15400" cy="4495800"/>
          </a:xfrm>
        </p:spPr>
        <p:txBody>
          <a:bodyPr/>
          <a:lstStyle/>
          <a:p>
            <a:r>
              <a:rPr lang="es-ES" sz="3100" noProof="0" dirty="0"/>
              <a:t>CA distribuye el dinero a los distritos escolares de acuerdo a la necesidad.</a:t>
            </a:r>
          </a:p>
          <a:p>
            <a:r>
              <a:rPr lang="es-ES" sz="3100" noProof="0" dirty="0"/>
              <a:t>Los distritos distribuyen el dinero a las escuelas según las necesidades de cada escuela</a:t>
            </a:r>
          </a:p>
          <a:p>
            <a:r>
              <a:rPr lang="es-ES" sz="3100" noProof="0" dirty="0"/>
              <a:t>Cada escuela decide cómo usar los fondos de Título I para mejorar la educación para los alumnos.</a:t>
            </a:r>
          </a:p>
        </p:txBody>
      </p:sp>
      <p:pic>
        <p:nvPicPr>
          <p:cNvPr id="3076" name="Picture 4" descr="C:\Users\Alexander.Nedelkow\AppData\Local\Microsoft\Windows\Temporary Internet Files\Content.IE5\1DZLB41J\diverse-student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80" l="0" r="100000">
                        <a14:foregroundMark x1="1954" y1="73770" x2="20195" y2="89754"/>
                        <a14:foregroundMark x1="24756" y1="83197" x2="16287" y2="96311"/>
                        <a14:foregroundMark x1="8469" y1="93033" x2="8469" y2="93033"/>
                        <a14:foregroundMark x1="43322" y1="94262" x2="43322" y2="94262"/>
                        <a14:foregroundMark x1="43322" y1="95492" x2="47883" y2="96721"/>
                        <a14:foregroundMark x1="8469" y1="86066" x2="651" y2="90574"/>
                        <a14:foregroundMark x1="64495" y1="90164" x2="64495" y2="90164"/>
                        <a14:foregroundMark x1="64169" y1="91393" x2="98697" y2="81557"/>
                        <a14:foregroundMark x1="87948" y1="85656" x2="99674" y2="96721"/>
                        <a14:foregroundMark x1="93811" y1="66803" x2="94463" y2="81148"/>
                        <a14:foregroundMark x1="24756" y1="43443" x2="24756" y2="43443"/>
                        <a14:foregroundMark x1="26710" y1="47951" x2="26710" y2="47951"/>
                        <a14:foregroundMark x1="76547" y1="36475" x2="76547" y2="36475"/>
                        <a14:foregroundMark x1="27687" y1="3279" x2="27687" y2="3279"/>
                        <a14:foregroundMark x1="33225" y1="3279" x2="33225" y2="3279"/>
                        <a14:foregroundMark x1="24104" y1="4508" x2="24104" y2="4508"/>
                        <a14:backgroundMark x1="2280" y1="2459" x2="9121" y2="17213"/>
                        <a14:backgroundMark x1="34853" y1="4508" x2="54723" y2="6967"/>
                        <a14:backgroundMark x1="59283" y1="6148" x2="99023" y2="11475"/>
                        <a14:backgroundMark x1="97720" y1="61066" x2="99674" y2="64344"/>
                        <a14:backgroundMark x1="99023" y1="94672" x2="99674" y2="95492"/>
                        <a14:backgroundMark x1="98046" y1="97541" x2="98371" y2="98770"/>
                        <a14:backgroundMark x1="28990" y1="820" x2="28990" y2="820"/>
                        <a14:backgroundMark x1="29316" y1="3689" x2="29316" y2="3689"/>
                        <a14:backgroundMark x1="31922" y1="2869" x2="31922" y2="2869"/>
                        <a14:backgroundMark x1="32573" y1="820" x2="32573" y2="3279"/>
                        <a14:backgroundMark x1="32248" y1="5328" x2="32248" y2="5328"/>
                        <a14:backgroundMark x1="27362" y1="6967" x2="27362" y2="69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780927"/>
            <a:ext cx="2743200" cy="204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>
          <a:xfrm>
            <a:off x="-76200" y="228600"/>
            <a:ext cx="7391400" cy="1069975"/>
          </a:xfrm>
        </p:spPr>
        <p:txBody>
          <a:bodyPr/>
          <a:lstStyle/>
          <a:p>
            <a:pPr eaLnBrk="1" hangingPunct="1"/>
            <a:r>
              <a:rPr lang="es-ES" noProof="0" dirty="0"/>
              <a:t>¿Cómo se paga el Título I?</a:t>
            </a:r>
          </a:p>
        </p:txBody>
      </p:sp>
    </p:spTree>
    <p:extLst>
      <p:ext uri="{BB962C8B-B14F-4D97-AF65-F5344CB8AC3E}">
        <p14:creationId xmlns:p14="http://schemas.microsoft.com/office/powerpoint/2010/main" val="2529973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exander.Nedelkow\AppData\Local\Microsoft\Windows\Temporary Internet Files\Content.IE5\L5O5EZQZ\plan-financiero-0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54" b="98462" l="9538" r="89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105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7010400" cy="1104900"/>
          </a:xfrm>
        </p:spPr>
        <p:txBody>
          <a:bodyPr/>
          <a:lstStyle/>
          <a:p>
            <a:r>
              <a:rPr lang="es-ES" sz="2800" noProof="0" dirty="0"/>
              <a:t>¿Cómo se usa los fondos de Título I en la Escuela Primaria Wilson?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648200"/>
          </a:xfrm>
        </p:spPr>
        <p:txBody>
          <a:bodyPr/>
          <a:lstStyle/>
          <a:p>
            <a:r>
              <a:rPr lang="es-ES" sz="2800" noProof="0" dirty="0"/>
              <a:t>Primero, un equipo de liderazgo repasa los datos y determina nuestras mayores necesidades;</a:t>
            </a:r>
          </a:p>
          <a:p>
            <a:r>
              <a:rPr lang="es-ES" sz="2800" noProof="0" dirty="0"/>
              <a:t>Segundo, el Consejo Escolar (</a:t>
            </a:r>
            <a:r>
              <a:rPr lang="es-ES" sz="2800" i="1" noProof="0" dirty="0"/>
              <a:t>SSC</a:t>
            </a:r>
            <a:r>
              <a:rPr lang="es-ES" sz="2800" noProof="0" dirty="0"/>
              <a:t>) crea un plan (</a:t>
            </a:r>
            <a:r>
              <a:rPr lang="es-ES" sz="2800" i="1" noProof="0" dirty="0"/>
              <a:t>SPSA</a:t>
            </a:r>
            <a:r>
              <a:rPr lang="es-ES" sz="2800" noProof="0" dirty="0"/>
              <a:t>) con metas específicas para mejorar el aprovechamiento estudiantil;</a:t>
            </a:r>
          </a:p>
          <a:p>
            <a:r>
              <a:rPr lang="es-ES" sz="2800" noProof="0" dirty="0"/>
              <a:t>Tercero, el </a:t>
            </a:r>
            <a:r>
              <a:rPr lang="es-ES" sz="2800" i="1" noProof="0" dirty="0"/>
              <a:t>SSC</a:t>
            </a:r>
            <a:r>
              <a:rPr lang="es-ES" sz="2800" noProof="0" dirty="0"/>
              <a:t> decide cómo se usarán los fondos de Título I para apoyar el aprovechamiento estudiantil;</a:t>
            </a:r>
          </a:p>
          <a:p>
            <a:r>
              <a:rPr lang="es-ES" sz="2800" noProof="0" dirty="0"/>
              <a:t>Cuarto, el </a:t>
            </a:r>
            <a:r>
              <a:rPr lang="es-ES" sz="2800" i="1" noProof="0" dirty="0"/>
              <a:t>SSC</a:t>
            </a:r>
            <a:r>
              <a:rPr lang="es-ES" sz="2800" noProof="0" dirty="0"/>
              <a:t> vigila e implementa el </a:t>
            </a:r>
            <a:r>
              <a:rPr lang="es-ES" sz="2800" i="1" noProof="0" dirty="0"/>
              <a:t>SPSA</a:t>
            </a:r>
            <a:r>
              <a:rPr lang="es-ES" sz="2800" noProof="0" dirty="0"/>
              <a:t> y hace los cambios necesarios;</a:t>
            </a:r>
          </a:p>
        </p:txBody>
      </p:sp>
    </p:spTree>
    <p:extLst>
      <p:ext uri="{BB962C8B-B14F-4D97-AF65-F5344CB8AC3E}">
        <p14:creationId xmlns:p14="http://schemas.microsoft.com/office/powerpoint/2010/main" val="352107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162800" cy="1295400"/>
          </a:xfrm>
        </p:spPr>
        <p:txBody>
          <a:bodyPr/>
          <a:lstStyle/>
          <a:p>
            <a:r>
              <a:rPr lang="es-ES" noProof="0" dirty="0"/>
              <a:t>Evaluaciones que se usan para medir el progreso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91600" cy="3276600"/>
          </a:xfrm>
        </p:spPr>
        <p:txBody>
          <a:bodyPr/>
          <a:lstStyle/>
          <a:p>
            <a:pPr marL="0" indent="0">
              <a:buNone/>
            </a:pPr>
            <a:r>
              <a:rPr lang="es-ES" noProof="0" dirty="0"/>
              <a:t>Las evaluaciones siguientes se usan para medir el progreso estudiantil:</a:t>
            </a:r>
          </a:p>
          <a:p>
            <a:r>
              <a:rPr lang="es-ES" i="1" dirty="0" err="1"/>
              <a:t>Kinder</a:t>
            </a:r>
            <a:r>
              <a:rPr lang="es-ES" i="1" dirty="0"/>
              <a:t> – 3: BPST III (un examen de conocimiento fonética)</a:t>
            </a:r>
          </a:p>
          <a:p>
            <a:r>
              <a:rPr lang="es-ES" i="1" dirty="0"/>
              <a:t>Grados 3 – 5: El examen </a:t>
            </a:r>
            <a:r>
              <a:rPr lang="es-ES" i="1" noProof="0" dirty="0"/>
              <a:t>MAP </a:t>
            </a:r>
            <a:r>
              <a:rPr lang="es-ES" i="1" dirty="0"/>
              <a:t>en matemáticas y la lectura </a:t>
            </a:r>
            <a:r>
              <a:rPr lang="es-ES" noProof="0" dirty="0"/>
              <a:t>– otoño, invierno y primavera.  </a:t>
            </a:r>
            <a:r>
              <a:rPr lang="es-ES" i="1" noProof="0" dirty="0"/>
              <a:t>BPST III para los alumnos que no demuestran competencia en el asesoramiento de </a:t>
            </a:r>
            <a:r>
              <a:rPr lang="es-ES" i="1" noProof="0" dirty="0" err="1"/>
              <a:t>Benchmark</a:t>
            </a:r>
            <a:r>
              <a:rPr lang="es-ES" i="1" noProof="0" dirty="0"/>
              <a:t> </a:t>
            </a:r>
            <a:r>
              <a:rPr lang="es-ES" i="1" noProof="0" dirty="0" err="1"/>
              <a:t>Advance</a:t>
            </a:r>
            <a:r>
              <a:rPr lang="es-ES" i="1" noProof="0" dirty="0"/>
              <a:t>.</a:t>
            </a:r>
          </a:p>
        </p:txBody>
      </p:sp>
      <p:pic>
        <p:nvPicPr>
          <p:cNvPr id="8196" name="Picture 4" descr="C:\Users\Alexander.Nedelkow\AppData\Local\Microsoft\Windows\Temporary Internet Files\Content.IE5\ILGMMKXK\Brain_training-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574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486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086600" cy="12954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4100" noProof="0"/>
              <a:t>Programas de Título I en nuestra escuela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495800" cy="4800600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ES" noProof="0" dirty="0"/>
              <a:t>Los programas siguientes suplementan la enseñanza de alumnos que necesitan más apoyo:</a:t>
            </a:r>
          </a:p>
          <a:p>
            <a:r>
              <a:rPr lang="en-US" dirty="0"/>
              <a:t>ST Math (Jiji)</a:t>
            </a:r>
          </a:p>
          <a:p>
            <a:r>
              <a:rPr lang="en-US" dirty="0"/>
              <a:t>Lexia Reading</a:t>
            </a:r>
          </a:p>
          <a:p>
            <a:r>
              <a:rPr lang="en-US" dirty="0" err="1"/>
              <a:t>myON</a:t>
            </a:r>
            <a:r>
              <a:rPr lang="en-US" dirty="0"/>
              <a:t> Reading</a:t>
            </a:r>
          </a:p>
          <a:p>
            <a:r>
              <a:rPr lang="en-US" dirty="0"/>
              <a:t>Accelerated Reader (AR)</a:t>
            </a:r>
          </a:p>
          <a:p>
            <a:pPr marL="0" indent="0">
              <a:lnSpc>
                <a:spcPct val="90000"/>
              </a:lnSpc>
              <a:buNone/>
            </a:pPr>
            <a:endParaRPr lang="es-ES" sz="2400" noProof="0" dirty="0"/>
          </a:p>
        </p:txBody>
      </p:sp>
      <p:pic>
        <p:nvPicPr>
          <p:cNvPr id="5" name="Picture 2" descr="C:\Users\Alexander.Nedelkow\AppData\Local\Microsoft\Windows\Temporary Internet Files\Content.IE5\L5O5EZQZ\yes_i_can-580x386[1].jpg">
            <a:extLst>
              <a:ext uri="{FF2B5EF4-FFF2-40B4-BE49-F238E27FC236}">
                <a16:creationId xmlns:a16="http://schemas.microsoft.com/office/drawing/2014/main" id="{06E0A8B1-8A6D-9B47-8C6A-878BB02A8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800" y="2819400"/>
            <a:ext cx="2743200" cy="247307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68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086600" cy="12954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4100" noProof="0"/>
              <a:t>Programas de Título I en nuestra escuela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6172200" cy="4876800"/>
          </a:xfrm>
        </p:spPr>
        <p:txBody>
          <a:bodyPr wrap="square" anchor="t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ES" noProof="0" dirty="0"/>
              <a:t>Los programas siguientes apoyan </a:t>
            </a:r>
            <a:r>
              <a:rPr lang="es-ES" dirty="0"/>
              <a:t>la creación de una cultura escolar </a:t>
            </a:r>
            <a:r>
              <a:rPr lang="es-ES" noProof="0" dirty="0"/>
              <a:t>positiva y el bienestar socio-emocional de nuestros alumnos:</a:t>
            </a:r>
          </a:p>
          <a:p>
            <a:pPr>
              <a:lnSpc>
                <a:spcPct val="90000"/>
              </a:lnSpc>
            </a:pPr>
            <a:r>
              <a:rPr lang="es-ES" dirty="0"/>
              <a:t>PBIS (intervenciones de comportamiento positivo y apoyo)</a:t>
            </a:r>
          </a:p>
          <a:p>
            <a:pPr>
              <a:lnSpc>
                <a:spcPct val="90000"/>
              </a:lnSpc>
            </a:pPr>
            <a:r>
              <a:rPr lang="es-ES" dirty="0"/>
              <a:t>Servicios de apoyo con la Srta. Cristina</a:t>
            </a:r>
          </a:p>
          <a:p>
            <a:pPr>
              <a:lnSpc>
                <a:spcPct val="90000"/>
              </a:lnSpc>
            </a:pPr>
            <a:r>
              <a:rPr lang="es-ES" dirty="0"/>
              <a:t>Servicios de Consejería “</a:t>
            </a:r>
            <a:r>
              <a:rPr lang="es-ES" dirty="0" err="1"/>
              <a:t>Turning</a:t>
            </a:r>
            <a:r>
              <a:rPr lang="es-ES" dirty="0"/>
              <a:t> Point”</a:t>
            </a:r>
          </a:p>
          <a:p>
            <a:pPr>
              <a:lnSpc>
                <a:spcPct val="90000"/>
              </a:lnSpc>
            </a:pPr>
            <a:r>
              <a:rPr lang="es-ES" dirty="0"/>
              <a:t>Servicios para padres con la Sra. Lorena</a:t>
            </a:r>
          </a:p>
        </p:txBody>
      </p:sp>
      <p:pic>
        <p:nvPicPr>
          <p:cNvPr id="9218" name="Picture 2" descr="C:\Users\Alexander.Nedelkow\AppData\Local\Microsoft\Windows\Temporary Internet Files\Content.IE5\L5O5EZQZ\yes_i_can-580x38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600" y="3276600"/>
            <a:ext cx="2209800" cy="171107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407955"/>
      </p:ext>
    </p:extLst>
  </p:cSld>
  <p:clrMapOvr>
    <a:masterClrMapping/>
  </p:clrMapOvr>
</p:sld>
</file>

<file path=ppt/theme/theme1.xml><?xml version="1.0" encoding="utf-8"?>
<a:theme xmlns:a="http://schemas.openxmlformats.org/drawingml/2006/main" name="Laptop_And_Books_Education_PowerPoint_Backgrounds_And_Templates_0111">
  <a:themeElements>
    <a:clrScheme name="Radar_am_25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Radar_am_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ar_am_2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902</Words>
  <Application>Microsoft Macintosh PowerPoint</Application>
  <PresentationFormat>On-screen Show (4:3)</PresentationFormat>
  <Paragraphs>74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</vt:lpstr>
      <vt:lpstr>Laptop_And_Books_Education_PowerPoint_Backgrounds_And_Templates_0111</vt:lpstr>
      <vt:lpstr>Junta anual de padres de Título I</vt:lpstr>
      <vt:lpstr>Junta anual de Título I</vt:lpstr>
      <vt:lpstr>¿Qué es el Título I?</vt:lpstr>
      <vt:lpstr>¿Cómo se paga el Título I?</vt:lpstr>
      <vt:lpstr>¿Cómo se paga el Título I?</vt:lpstr>
      <vt:lpstr>¿Cómo se usa los fondos de Título I en la Escuela Primaria Wilson?</vt:lpstr>
      <vt:lpstr>Evaluaciones que se usan para medir el progreso</vt:lpstr>
      <vt:lpstr>Programas de Título I en nuestra escuela</vt:lpstr>
      <vt:lpstr>Programas de Título I en nuestra escuela</vt:lpstr>
      <vt:lpstr>Participación de los padres</vt:lpstr>
      <vt:lpstr>Norma escolar de participación de los padres</vt:lpstr>
      <vt:lpstr>Acuerdo escuela-padres</vt:lpstr>
      <vt:lpstr>¿Cómo se involucran los padres en nuestra escuela?</vt:lpstr>
      <vt:lpstr>El SSC y el SPSA</vt:lpstr>
      <vt:lpstr>ELAC y DELAC</vt:lpstr>
      <vt:lpstr>Derechos de los padres</vt:lpstr>
      <vt:lpstr>Preguntas y respuestas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Junta anual de padres de Título I</dc:title>
  <dc:creator>Vanhorn, Mark</dc:creator>
  <cp:lastModifiedBy>Vanhorn, Mark</cp:lastModifiedBy>
  <cp:revision>1</cp:revision>
  <dcterms:created xsi:type="dcterms:W3CDTF">2020-09-23T23:49:52Z</dcterms:created>
  <dcterms:modified xsi:type="dcterms:W3CDTF">2020-09-23T23:57:35Z</dcterms:modified>
</cp:coreProperties>
</file>